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1pPr>
    <a:lvl2pPr marL="0" marR="0" indent="457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2pPr>
    <a:lvl3pPr marL="0" marR="0" indent="914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3pPr>
    <a:lvl4pPr marL="0" marR="0" indent="1371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4pPr>
    <a:lvl5pPr marL="0" marR="0" indent="18288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5pPr>
    <a:lvl6pPr marL="0" marR="0" indent="22860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6pPr>
    <a:lvl7pPr marL="0" marR="0" indent="2743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7pPr>
    <a:lvl8pPr marL="0" marR="0" indent="3200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8pPr>
    <a:lvl9pPr marL="0" marR="0" indent="3657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381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-1029"/>
              <a:lumOff val="-15629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168224"/>
              <a:satOff val="18883"/>
              <a:lumOff val="-3184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68224"/>
                  <a:satOff val="18883"/>
                  <a:lumOff val="-31844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00DBB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wholeTbl>
    <a:band2H>
      <a:tcTxStyle b="def" i="def"/>
      <a:tcStyle>
        <a:tcBdr/>
        <a:fill>
          <a:solidFill>
            <a:srgbClr val="FFFB00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410732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41073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7370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DF9DF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114748"/>
              <a:satOff val="1446"/>
              <a:lumOff val="-8963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>
                  <a:hueOff val="114748"/>
                  <a:satOff val="1446"/>
                  <a:lumOff val="-896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satOff val="-21357"/>
              <a:lumOff val="-20662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500" y="12268782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06500" y="7357839"/>
            <a:ext cx="21971000" cy="2006601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06500" y="2621719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09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6000"/>
              </a:spcBef>
              <a:buSzTx/>
              <a:buNone/>
              <a:defRPr sz="5000"/>
            </a:lvl1pPr>
            <a:lvl2pPr marL="0" indent="457200" defTabSz="825500">
              <a:spcBef>
                <a:spcPts val="6000"/>
              </a:spcBef>
              <a:buSzTx/>
              <a:buNone/>
              <a:defRPr sz="5000"/>
            </a:lvl2pPr>
            <a:lvl3pPr marL="0" indent="914400" defTabSz="825500">
              <a:spcBef>
                <a:spcPts val="6000"/>
              </a:spcBef>
              <a:buSzTx/>
              <a:buNone/>
              <a:defRPr sz="5000"/>
            </a:lvl3pPr>
            <a:lvl4pPr marL="0" indent="1371600" defTabSz="825500">
              <a:spcBef>
                <a:spcPts val="6000"/>
              </a:spcBef>
              <a:buSzTx/>
              <a:buNone/>
              <a:defRPr sz="5000"/>
            </a:lvl4pPr>
            <a:lvl5pPr marL="0" indent="1828800" defTabSz="8255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191644"/>
            <a:ext cx="21971000" cy="40894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207360"/>
            <a:ext cx="21971000" cy="735145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28667"/>
          </a:xfrm>
          <a:prstGeom prst="rect">
            <a:avLst/>
          </a:prstGeom>
        </p:spPr>
        <p:txBody>
          <a:bodyPr anchor="b"/>
          <a:lstStyle>
            <a:lvl1pPr marL="254000" indent="-2540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Attribution"/>
          <p:cNvSpPr txBox="1"/>
          <p:nvPr>
            <p:ph type="body" sz="quarter" idx="21" hasCustomPrompt="1"/>
          </p:nvPr>
        </p:nvSpPr>
        <p:spPr>
          <a:xfrm>
            <a:off x="5456257" y="9559997"/>
            <a:ext cx="13471486" cy="6985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lack and white close-up of curved pieces of paper"/>
          <p:cNvSpPr/>
          <p:nvPr>
            <p:ph type="pic" sz="quarter" idx="21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Gray disc against a gray background"/>
          <p:cNvSpPr/>
          <p:nvPr>
            <p:ph type="pic" sz="quarter" idx="22"/>
          </p:nvPr>
        </p:nvSpPr>
        <p:spPr>
          <a:xfrm>
            <a:off x="14897100" y="3632200"/>
            <a:ext cx="9131300" cy="64570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Abstract image of two gray discs intersecting"/>
          <p:cNvSpPr/>
          <p:nvPr>
            <p:ph type="pic" sz="half" idx="23"/>
          </p:nvPr>
        </p:nvSpPr>
        <p:spPr>
          <a:xfrm>
            <a:off x="-749300" y="3632200"/>
            <a:ext cx="113030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lack and white close-up of woven texture"/>
          <p:cNvSpPr/>
          <p:nvPr>
            <p:ph type="pic" idx="21"/>
          </p:nvPr>
        </p:nvSpPr>
        <p:spPr>
          <a:xfrm>
            <a:off x="-38100" y="-1293994"/>
            <a:ext cx="24447500" cy="162955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ay abstract curve and line"/>
          <p:cNvSpPr/>
          <p:nvPr>
            <p:ph type="pic" idx="21"/>
          </p:nvPr>
        </p:nvSpPr>
        <p:spPr>
          <a:xfrm>
            <a:off x="-50800" y="-1828800"/>
            <a:ext cx="24574500" cy="1737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Presentation Title"/>
          <p:cNvSpPr txBox="1"/>
          <p:nvPr>
            <p:ph type="title" hasCustomPrompt="1"/>
          </p:nvPr>
        </p:nvSpPr>
        <p:spPr>
          <a:xfrm>
            <a:off x="1206500" y="2611945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rridor of an open-air concrete structure under a partly cloudy sky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1494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View through a mesh-like ceiling under a blue sky"/>
          <p:cNvSpPr/>
          <p:nvPr>
            <p:ph type="pic" idx="22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500" y="3906899"/>
            <a:ext cx="21971004" cy="4648201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60642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1pPr>
      <a:lvl2pPr marL="914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2pPr>
      <a:lvl3pPr marL="1371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3pPr>
      <a:lvl4pPr marL="1828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4pPr>
      <a:lvl5pPr marL="22860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5pPr>
      <a:lvl6pPr marL="2743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6pPr>
      <a:lvl7pPr marL="3200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7pPr>
      <a:lvl8pPr marL="3657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8pPr>
      <a:lvl9pPr marL="4114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ocial Media Sentiment Analysi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13" sz="11300"/>
            </a:lvl1pPr>
          </a:lstStyle>
          <a:p>
            <a:pPr/>
            <a:r>
              <a:t>Social Media Sentiment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orrelation correlation between 'Sentiment_Score' and 'Year', 'Platform', and 'Native Language’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9351">
              <a:defRPr spc="-50" sz="5040"/>
            </a:lvl1pPr>
          </a:lstStyle>
          <a:p>
            <a:pPr/>
            <a:r>
              <a:t>Correlation correlation between 'Sentiment_Score' and 'Year', 'Platform', and 'Native Language’:</a:t>
            </a:r>
          </a:p>
        </p:txBody>
      </p:sp>
      <p:sp>
        <p:nvSpPr>
          <p:cNvPr id="205" name="Based on the correlation analysis, it is interesting to see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Based on the correlation analysis, it is interesting to see:</a:t>
            </a:r>
          </a:p>
          <a:p>
            <a:pPr marL="933450" indent="-793750">
              <a:buClr>
                <a:srgbClr val="E3E3E3"/>
              </a:buClr>
              <a:buFont typeface="Helvetica"/>
              <a:buAutoNum type="arabicPeriod" startAt="1"/>
            </a:pPr>
            <a:r>
              <a:rPr i="1">
                <a:latin typeface="Graphik"/>
                <a:ea typeface="Graphik"/>
                <a:cs typeface="Graphik"/>
                <a:sym typeface="Graphik"/>
              </a:rPr>
              <a:t>Positive</a:t>
            </a:r>
            <a:r>
              <a:t> posts are more time-sensitive, and becoming more positive over the year.</a:t>
            </a:r>
          </a:p>
          <a:p>
            <a:pPr marL="933450" indent="-793750">
              <a:buClr>
                <a:srgbClr val="E3E3E3"/>
              </a:buClr>
              <a:buFont typeface="Helvetica"/>
              <a:buAutoNum type="arabicPeriod" startAt="1"/>
            </a:pPr>
            <a:r>
              <a:rPr i="1">
                <a:latin typeface="Graphik"/>
                <a:ea typeface="Graphik"/>
                <a:cs typeface="Graphik"/>
                <a:sym typeface="Graphik"/>
              </a:rPr>
              <a:t>Neutral</a:t>
            </a:r>
            <a:r>
              <a:t> posts are more language-sensitive, where 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non-English speaker</a:t>
            </a:r>
            <a:r>
              <a:t> tend to write neutral posts, which might be due to the language barrier, or mislabeling in sentiments.</a:t>
            </a:r>
          </a:p>
          <a:p>
            <a:pPr marL="933450" indent="-793750">
              <a:buClr>
                <a:srgbClr val="E3E3E3"/>
              </a:buClr>
              <a:buFont typeface="Helvetica"/>
              <a:buAutoNum type="arabicPeriod" startAt="1"/>
            </a:pPr>
            <a:r>
              <a:t>On the other hand, </a:t>
            </a:r>
            <a:r>
              <a:rPr i="1">
                <a:latin typeface="Graphik"/>
                <a:ea typeface="Graphik"/>
                <a:cs typeface="Graphik"/>
                <a:sym typeface="Graphik"/>
              </a:rPr>
              <a:t>negative</a:t>
            </a:r>
            <a:r>
              <a:t> posts are more language-sensitive, in terms of having 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English speaker</a:t>
            </a:r>
            <a:r>
              <a:t> writing negiva posts, which might be due to the tendency to express negative feelings in native language.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entiment Correltion with Retweets &amp; Lik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9351">
              <a:defRPr spc="-50" sz="5040"/>
            </a:lvl1pPr>
          </a:lstStyle>
          <a:p>
            <a:pPr/>
            <a:r>
              <a:t>Sentiment Correltion with Retweets &amp; Likes</a:t>
            </a:r>
          </a:p>
        </p:txBody>
      </p:sp>
      <p:pic>
        <p:nvPicPr>
          <p:cNvPr id="20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13817" y="2470826"/>
            <a:ext cx="10356367" cy="87743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entiment Correltion with Retweets &amp; Lik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9351">
              <a:defRPr spc="-50" sz="5040"/>
            </a:lvl1pPr>
          </a:lstStyle>
          <a:p>
            <a:pPr/>
            <a:r>
              <a:t>Sentiment Correltion with Retweets &amp; Likes</a:t>
            </a:r>
          </a:p>
        </p:txBody>
      </p:sp>
      <p:sp>
        <p:nvSpPr>
          <p:cNvPr id="211" name="Based on the correlation analysis, it is interesting to see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Based on the correlation analysis, it is interesting to see:</a:t>
            </a:r>
          </a:p>
          <a:p>
            <a:pPr marL="933450" indent="-793750">
              <a:buClr>
                <a:srgbClr val="E3E3E3"/>
              </a:buClr>
              <a:buFont typeface="Times Roman"/>
              <a:buAutoNum type="arabicPeriod" startAt="1"/>
            </a:pPr>
            <a:r>
              <a:rPr i="1">
                <a:latin typeface="Graphik"/>
                <a:ea typeface="Graphik"/>
                <a:cs typeface="Graphik"/>
                <a:sym typeface="Graphik"/>
              </a:rPr>
              <a:t>Positive</a:t>
            </a:r>
            <a:r>
              <a:t> posts tend to get more retweets and likes, which validate our hypothesis.</a:t>
            </a:r>
          </a:p>
          <a:p>
            <a:pPr marL="933450" indent="-793750">
              <a:buClr>
                <a:srgbClr val="E3E3E3"/>
              </a:buClr>
              <a:buFont typeface="Times Roman"/>
              <a:buAutoNum type="arabicPeriod" startAt="1"/>
            </a:pPr>
            <a:r>
              <a:rPr i="1">
                <a:latin typeface="Graphik"/>
                <a:ea typeface="Graphik"/>
                <a:cs typeface="Graphik"/>
                <a:sym typeface="Graphik"/>
              </a:rPr>
              <a:t>Neutral</a:t>
            </a:r>
            <a:r>
              <a:t> posts have tend to get less retweets and likes, but they are still positively correlated.</a:t>
            </a:r>
          </a:p>
          <a:p>
            <a:pPr marL="933450" indent="-793750">
              <a:buClr>
                <a:srgbClr val="E3E3E3"/>
              </a:buClr>
              <a:buFont typeface="Times Roman"/>
              <a:buAutoNum type="arabicPeriod" startAt="1"/>
            </a:pPr>
            <a:r>
              <a:rPr i="1">
                <a:latin typeface="Graphik"/>
                <a:ea typeface="Graphik"/>
                <a:cs typeface="Graphik"/>
                <a:sym typeface="Graphik"/>
              </a:rPr>
              <a:t>Negative</a:t>
            </a:r>
            <a:r>
              <a:t> posts shows all negative coorelation, which shows that negative posts do not tend to get more likes and retweets.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escription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9351">
              <a:defRPr spc="-50" sz="5040"/>
            </a:lvl1pPr>
          </a:lstStyle>
          <a:p>
            <a:pPr/>
            <a:r>
              <a:t>Description:</a:t>
            </a:r>
          </a:p>
        </p:txBody>
      </p:sp>
      <p:sp>
        <p:nvSpPr>
          <p:cNvPr id="174" name="This project aims to understand sentiment changes from 2010 to 2023 on popular social media platforms based on certain attributes and how they impact each other.…"/>
          <p:cNvSpPr txBox="1"/>
          <p:nvPr>
            <p:ph type="body" idx="1"/>
          </p:nvPr>
        </p:nvSpPr>
        <p:spPr>
          <a:xfrm>
            <a:off x="1206500" y="3569877"/>
            <a:ext cx="21971000" cy="8256012"/>
          </a:xfrm>
          <a:prstGeom prst="rect">
            <a:avLst/>
          </a:prstGeom>
        </p:spPr>
        <p:txBody>
          <a:bodyPr/>
          <a:lstStyle/>
          <a:p>
            <a:pPr marL="728090" indent="-619125" defTabSz="1901904">
              <a:spcBef>
                <a:spcPts val="3600"/>
              </a:spcBef>
              <a:buClr>
                <a:srgbClr val="F0F6FC"/>
              </a:buClr>
              <a:buFont typeface="TimesNewRomanPSMT"/>
              <a:defRPr sz="3120"/>
            </a:pPr>
            <a:r>
              <a:t>This project aims to understand sentiment changes from 2010 to 2023 on popular social media platforms based on certain attributes and how they impact each other.</a:t>
            </a:r>
          </a:p>
          <a:p>
            <a:pPr marL="728090" indent="-619125" defTabSz="1901904">
              <a:spcBef>
                <a:spcPts val="3600"/>
              </a:spcBef>
              <a:buClr>
                <a:srgbClr val="F0F6FC"/>
              </a:buClr>
              <a:buFont typeface="TimesNewRomanPSMT"/>
              <a:defRPr sz="3120"/>
            </a:pPr>
            <a:r>
              <a:t>This project explores the standard procedure of data analysis, including data preprocessing, feature engineering, EDA and supervised machine learning.</a:t>
            </a:r>
          </a:p>
          <a:p>
            <a:pPr marL="728090" indent="-619125" defTabSz="1901904">
              <a:spcBef>
                <a:spcPts val="3600"/>
              </a:spcBef>
              <a:buClr>
                <a:srgbClr val="F0F6FC"/>
              </a:buClr>
              <a:buFont typeface="TimesNewRomanPSMT"/>
              <a:defRPr sz="3120"/>
            </a:pPr>
            <a:r>
              <a:t>This project introduces the standard procedure of natural language processing(text clearning, word embedding, etc.), and used multiclass classification models for sentiment analysis.</a:t>
            </a:r>
          </a:p>
          <a:p>
            <a:pPr marL="728090" indent="-619125" defTabSz="1901904">
              <a:spcBef>
                <a:spcPts val="3600"/>
              </a:spcBef>
              <a:buClr>
                <a:srgbClr val="F0F6FC"/>
              </a:buClr>
              <a:buFont typeface="TimesNewRomanPSMT"/>
              <a:defRPr sz="3120"/>
            </a:pPr>
            <a:r>
              <a:t>This proect optimizes text classification using pre-trained LLM model BERT, and preprocess datasets from dataframe to datasets in tensors using pytorch.</a:t>
            </a:r>
          </a:p>
          <a:p>
            <a:pPr marL="728090" indent="-619125" defTabSz="1901904">
              <a:spcBef>
                <a:spcPts val="3600"/>
              </a:spcBef>
              <a:buClr>
                <a:srgbClr val="F0F6FC"/>
              </a:buClr>
              <a:buFont typeface="TimesNewRomanPSMT"/>
              <a:defRPr sz="3120"/>
            </a:pPr>
            <a:r>
              <a:t>This project leverages some popular data-analyic tools, including pandas, matplotlib, seaborn, sckiitlearn and a decent usage of natural language processing tool-nltk.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Dataset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9351">
              <a:defRPr spc="-50" sz="5040"/>
            </a:lvl1pPr>
          </a:lstStyle>
          <a:p>
            <a:pPr/>
            <a:r>
              <a:t>Dataset:</a:t>
            </a:r>
          </a:p>
        </p:txBody>
      </p:sp>
      <p:sp>
        <p:nvSpPr>
          <p:cNvPr id="177" name="This dataset is a Kaggle Dataset named 'Social Media Sentiments Analysis Dataset’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This dataset is a Kaggle Dataset named </a:t>
            </a:r>
            <a:r>
              <a:t>'Social Media Sentiments Analysis Dataset’.</a:t>
            </a:r>
          </a:p>
          <a:p>
            <a:pPr marL="0" indent="0">
              <a:buSzTx/>
              <a:buNone/>
            </a:pPr>
            <a:r>
              <a:t>It captures a vibrant tapestry of emotions, trends, and interactions across various social media platforms.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</a:pPr>
            <a:r>
              <a:t>This dataset provides a snapshot of user-generated content, encompassing text, timestamps, hashtags, countries, likes, and retweets. Each entry unveils unique stories—moments of surprise, excitement, admiration, thrill, contentment, and more—shared by individuals worldwide.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bout dataset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9351">
              <a:defRPr spc="-50" sz="5040"/>
            </a:lvl1pPr>
          </a:lstStyle>
          <a:p>
            <a:pPr/>
            <a:r>
              <a:t>About dataset:</a:t>
            </a:r>
          </a:p>
        </p:txBody>
      </p:sp>
      <p:sp>
        <p:nvSpPr>
          <p:cNvPr id="180" name="The dataset has no nulls.                                      It has 20 duplicates."/>
          <p:cNvSpPr txBox="1"/>
          <p:nvPr>
            <p:ph type="body" idx="1"/>
          </p:nvPr>
        </p:nvSpPr>
        <p:spPr>
          <a:xfrm>
            <a:off x="1206500" y="3569877"/>
            <a:ext cx="21971000" cy="8256012"/>
          </a:xfrm>
          <a:prstGeom prst="rect">
            <a:avLst/>
          </a:prstGeom>
        </p:spPr>
        <p:txBody>
          <a:bodyPr/>
          <a:lstStyle>
            <a:lvl1pPr marL="933450" indent="-793750">
              <a:buClr>
                <a:srgbClr val="F0F6FC"/>
              </a:buClr>
              <a:buFont typeface="TimesNewRomanPSMT"/>
            </a:lvl1pPr>
          </a:lstStyle>
          <a:p>
            <a:pPr/>
            <a:r>
              <a:t>The dataset has no nulls.                                      It has 20 duplicates.</a:t>
            </a:r>
          </a:p>
        </p:txBody>
      </p:sp>
      <p:pic>
        <p:nvPicPr>
          <p:cNvPr id="18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43571" y="4762212"/>
            <a:ext cx="3467101" cy="7645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32703" y="5263666"/>
            <a:ext cx="9094440" cy="3188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About dataset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9351">
              <a:defRPr spc="-50" sz="5040"/>
            </a:lvl1pPr>
          </a:lstStyle>
          <a:p>
            <a:pPr/>
            <a:r>
              <a:t>About dataset:</a:t>
            </a:r>
          </a:p>
        </p:txBody>
      </p:sp>
      <p:sp>
        <p:nvSpPr>
          <p:cNvPr id="185" name="Platforms used:                                                     Most frequent sentiments:"/>
          <p:cNvSpPr txBox="1"/>
          <p:nvPr>
            <p:ph type="body" idx="1"/>
          </p:nvPr>
        </p:nvSpPr>
        <p:spPr>
          <a:xfrm>
            <a:off x="1206500" y="3569877"/>
            <a:ext cx="21971000" cy="8256012"/>
          </a:xfrm>
          <a:prstGeom prst="rect">
            <a:avLst/>
          </a:prstGeom>
        </p:spPr>
        <p:txBody>
          <a:bodyPr/>
          <a:lstStyle>
            <a:lvl1pPr marL="933450" indent="-793750">
              <a:buClr>
                <a:srgbClr val="F0F6FC"/>
              </a:buClr>
              <a:buFont typeface="TimesNewRomanPSMT"/>
            </a:lvl1pPr>
          </a:lstStyle>
          <a:p>
            <a:pPr/>
            <a:r>
              <a:t>Platforms used:                                                     Most frequent sentiments:</a:t>
            </a:r>
          </a:p>
        </p:txBody>
      </p:sp>
      <p:pic>
        <p:nvPicPr>
          <p:cNvPr id="18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4422" y="5574453"/>
            <a:ext cx="6051228" cy="56029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32995" y="4693138"/>
            <a:ext cx="4379499" cy="68164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534924" y="4837476"/>
            <a:ext cx="7175501" cy="6527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Model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Model:</a:t>
            </a:r>
          </a:p>
        </p:txBody>
      </p:sp>
      <p:sp>
        <p:nvSpPr>
          <p:cNvPr id="191" name="The NLP Text-Sentiment Analysis was done using distilBERT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The NLP Text-Sentiment Analysis was done using distilBERT.</a:t>
            </a:r>
          </a:p>
          <a:p>
            <a:pPr marL="0" indent="0">
              <a:buSzTx/>
              <a:buNone/>
            </a:pPr>
            <a:r>
              <a:t>For example: </a:t>
            </a:r>
          </a:p>
        </p:txBody>
      </p:sp>
      <p:pic>
        <p:nvPicPr>
          <p:cNvPr id="19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3607" y="6737647"/>
            <a:ext cx="12376349" cy="47113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ode snippets for data preparation using PyTorch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853137">
              <a:defRPr spc="-76" sz="7600"/>
            </a:lvl1pPr>
          </a:lstStyle>
          <a:p>
            <a:pPr/>
            <a:r>
              <a:t>Code snippets for data preparation using PyTorch:</a:t>
            </a:r>
          </a:p>
        </p:txBody>
      </p:sp>
      <p:pic>
        <p:nvPicPr>
          <p:cNvPr id="195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0296" y="2952750"/>
            <a:ext cx="7467601" cy="7810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69742" y="3358983"/>
            <a:ext cx="11612309" cy="69980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Hyperparameters used for training the model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023821">
              <a:defRPr spc="-83" sz="8300"/>
            </a:lvl1pPr>
          </a:lstStyle>
          <a:p>
            <a:pPr/>
            <a:r>
              <a:t>Hyperparameters used for training the model:</a:t>
            </a:r>
          </a:p>
        </p:txBody>
      </p:sp>
      <p:pic>
        <p:nvPicPr>
          <p:cNvPr id="199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56943" y="4246790"/>
            <a:ext cx="15270114" cy="52224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orrelation correlation between 'Sentiment_Score' and 'Year', 'Platform', and 'Native Language’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2239">
              <a:defRPr spc="-48" sz="4800"/>
            </a:lvl1pPr>
          </a:lstStyle>
          <a:p>
            <a:pPr/>
            <a:r>
              <a:t>Correlation correlation between 'Sentiment_Score' and 'Year', 'Platform', and 'Native Language’:</a:t>
            </a:r>
            <a:endParaRPr>
              <a:solidFill>
                <a:srgbClr val="D4D4D4"/>
              </a:solidFill>
            </a:endParaRPr>
          </a:p>
        </p:txBody>
      </p:sp>
      <p:pic>
        <p:nvPicPr>
          <p:cNvPr id="20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68950" y="2603500"/>
            <a:ext cx="13246100" cy="8509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FF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